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Quantico"/>
      <p:regular r:id="rId33"/>
      <p:bold r:id="rId34"/>
      <p:italic r:id="rId35"/>
      <p:boldItalic r:id="rId36"/>
    </p:embeddedFont>
    <p:embeddedFont>
      <p:font typeface="Dosis ExtraLight"/>
      <p:regular r:id="rId37"/>
      <p:bold r:id="rId38"/>
    </p:embeddedFont>
    <p:embeddedFont>
      <p:font typeface="Titillium Web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bold.fntdata"/><Relationship Id="rId20" Type="http://schemas.openxmlformats.org/officeDocument/2006/relationships/slide" Target="slides/slide14.xml"/><Relationship Id="rId42" Type="http://schemas.openxmlformats.org/officeDocument/2006/relationships/font" Target="fonts/TitilliumWebLight-boldItalic.fntdata"/><Relationship Id="rId41" Type="http://schemas.openxmlformats.org/officeDocument/2006/relationships/font" Target="fonts/TitilliumWeb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osi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Quantico-regular.fntdata"/><Relationship Id="rId10" Type="http://schemas.openxmlformats.org/officeDocument/2006/relationships/slide" Target="slides/slide4.xml"/><Relationship Id="rId32" Type="http://schemas.openxmlformats.org/officeDocument/2006/relationships/font" Target="fonts/Dosis-bold.fntdata"/><Relationship Id="rId13" Type="http://schemas.openxmlformats.org/officeDocument/2006/relationships/slide" Target="slides/slide7.xml"/><Relationship Id="rId35" Type="http://schemas.openxmlformats.org/officeDocument/2006/relationships/font" Target="fonts/Quantico-italic.fntdata"/><Relationship Id="rId12" Type="http://schemas.openxmlformats.org/officeDocument/2006/relationships/slide" Target="slides/slide6.xml"/><Relationship Id="rId34" Type="http://schemas.openxmlformats.org/officeDocument/2006/relationships/font" Target="fonts/Quantico-bold.fntdata"/><Relationship Id="rId15" Type="http://schemas.openxmlformats.org/officeDocument/2006/relationships/slide" Target="slides/slide9.xml"/><Relationship Id="rId37" Type="http://schemas.openxmlformats.org/officeDocument/2006/relationships/font" Target="fonts/DosisExtraLight-regular.fntdata"/><Relationship Id="rId14" Type="http://schemas.openxmlformats.org/officeDocument/2006/relationships/slide" Target="slides/slide8.xml"/><Relationship Id="rId36" Type="http://schemas.openxmlformats.org/officeDocument/2006/relationships/font" Target="fonts/Quantico-boldItalic.fntdata"/><Relationship Id="rId17" Type="http://schemas.openxmlformats.org/officeDocument/2006/relationships/slide" Target="slides/slide11.xml"/><Relationship Id="rId39" Type="http://schemas.openxmlformats.org/officeDocument/2006/relationships/font" Target="fonts/TitilliumWebLight-regular.fntdata"/><Relationship Id="rId16" Type="http://schemas.openxmlformats.org/officeDocument/2006/relationships/slide" Target="slides/slide10.xml"/><Relationship Id="rId38" Type="http://schemas.openxmlformats.org/officeDocument/2006/relationships/font" Target="fonts/DosisExtra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10df2bc08a7_2_29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9" name="Google Shape;2999;g10df2bc08a7_2_2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10df07b490b_1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9" name="Google Shape;3119;g10df07b490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10df2bc08a7_2_3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g10df2bc08a7_2_3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10df2bc08a7_2_3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g10df2bc08a7_2_30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0df07b490b_1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0" name="Google Shape;3150;g10df07b490b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10df2bc08a7_2_3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5" name="Google Shape;3155;g10df2bc08a7_2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10df07b490b_1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3" name="Google Shape;3173;g10df07b490b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10df2bc08a7_2_3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8" name="Google Shape;3178;g10df2bc08a7_2_3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10df2bc08a7_2_3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0" name="Google Shape;3190;g10df2bc08a7_2_3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g10df2bc08a7_2_3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9" name="Google Shape;3199;g10df2bc08a7_2_3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10df07b490b_1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8" name="Google Shape;3208;g10df07b490b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10df2bc08a7_2_29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0" name="Google Shape;3010;g10df2bc08a7_2_2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10df2bc08a7_2_3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3" name="Google Shape;3213;g10df2bc08a7_2_3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g10df2bc08a7_2_3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2" name="Google Shape;3222;g10df2bc08a7_2_3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10df07b490b_1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4" name="Google Shape;3234;g10df07b490b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10df2bc08a7_2_3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9" name="Google Shape;3239;g10df2bc08a7_2_3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10df2bc08a7_2_3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9" name="Google Shape;3249;g10df2bc08a7_2_3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10df2bc08a7_2_29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8" name="Google Shape;3048;g10df2bc08a7_2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0df2bc08a7_2_29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3" name="Google Shape;3053;g10df2bc08a7_2_2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0df2bc08a7_2_2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g10df2bc08a7_2_29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10df2bc08a7_2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g10df2bc08a7_2_3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10df07b490b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1" name="Google Shape;3081;g10df07b490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0df2bc08a7_2_3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g10df2bc08a7_2_30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10df2bc08a7_2_3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g10df2bc08a7_2_30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7" name="Google Shape;57;p1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38" name="Google Shape;138;p1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58" name="Google Shape;258;p1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1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68" name="Google Shape;468;p1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3" name="Google Shape;573;p15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74" name="Google Shape;574;p15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75" name="Google Shape;575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6" name="Google Shape;576;p1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77" name="Google Shape;577;p1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1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35" name="Google Shape;635;p1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1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98" name="Google Shape;698;p1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1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800" name="Google Shape;800;p1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6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2" name="Google Shape;852;p16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53" name="Google Shape;853;p16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854" name="Google Shape;854;p16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p16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5" name="Google Shape;935;p16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6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055" name="Google Shape;1055;p16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16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265" name="Google Shape;1265;p16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370" name="Google Shape;1370;p1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7" name="Google Shape;1427;p1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428" name="Google Shape;1428;p1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1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491" name="Google Shape;1491;p1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2" name="Google Shape;1592;p1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593" name="Google Shape;1593;p1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3" name="Google Shape;1643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46" name="Google Shape;1646;p18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647" name="Google Shape;1647;p1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48" name="Google Shape;1648;p1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5" name="Google Shape;1705;p1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706" name="Google Shape;1706;p1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p1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69" name="Google Shape;1769;p1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0" name="Google Shape;1870;p1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871" name="Google Shape;1871;p1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1" name="Google Shape;1921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24" name="Google Shape;1924;p19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25" name="Google Shape;1925;p19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26" name="Google Shape;1926;p19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27" name="Google Shape;1927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28" name="Google Shape;1928;p1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929" name="Google Shape;1929;p1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6" name="Google Shape;1986;p1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87" name="Google Shape;1987;p1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9" name="Google Shape;2049;p1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050" name="Google Shape;2050;p1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1" name="Google Shape;2151;p1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152" name="Google Shape;2152;p1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4" name="Google Shape;2204;p2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205" name="Google Shape;2205;p2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2" name="Google Shape;2262;p2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263" name="Google Shape;2263;p2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p2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326" name="Google Shape;2326;p2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7" name="Google Shape;2427;p2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428" name="Google Shape;2428;p2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2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21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0" name="Google Shape;2480;p21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" sz="12000" u="none" cap="none" strike="noStrike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b="0" i="0" sz="12000" u="none" cap="none" strike="noStrike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1" name="Google Shape;2481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2" name="Google Shape;2482;p2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2483" name="Google Shape;2483;p21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1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1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1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1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1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1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1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1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1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1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1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1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1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1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1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1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1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1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1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1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1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1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1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1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1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1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1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1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1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1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1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1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1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1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1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1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1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3" name="Google Shape;2563;p21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2564" name="Google Shape;2564;p21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1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1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1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1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1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1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1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1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1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1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1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1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1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1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21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21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21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21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1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21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21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21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1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1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1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1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1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1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1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1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1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1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1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1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1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1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1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1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1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1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1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1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1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1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1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1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1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1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1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1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1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1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1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1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1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1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1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1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1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1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1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1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1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1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1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1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1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1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1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1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1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1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1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1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1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1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1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1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1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1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1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1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1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1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1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1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1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1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1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1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1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1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1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1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1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1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1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1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1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1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1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1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1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1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1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1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1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1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21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1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1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1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3" name="Google Shape;2683;p21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684" name="Google Shape;2684;p21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1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1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1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1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1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1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1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1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21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21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1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1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1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1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1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1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1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1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1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21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1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1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1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1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21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1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1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1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1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1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1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1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1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1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1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1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1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1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1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1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1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1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1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1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21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2894" name="Google Shape;2894;p21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1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1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1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1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1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1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1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1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1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1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1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1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1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1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1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1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1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1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1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1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1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1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1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1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1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1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1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1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1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1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1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1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1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1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1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1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1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1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1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1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1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1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21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1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1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1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1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21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21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21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1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21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21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21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1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1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1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1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1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1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21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21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1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21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21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21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1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1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21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21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1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21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21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21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1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21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1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1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1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21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21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21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b="0" i="0" sz="36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b="0" i="0" sz="24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>
            <a:alpha val="20000"/>
          </a:srgbClr>
        </a:solidFill>
      </p:bgPr>
    </p:bg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22"/>
          <p:cNvSpPr/>
          <p:nvPr/>
        </p:nvSpPr>
        <p:spPr>
          <a:xfrm>
            <a:off x="226925" y="65550"/>
            <a:ext cx="62985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Ministère de l’Enseignement Supérieur et de la Recherche Scientifique Université des sciences et de la technologie Houari Boumediene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22"/>
          <p:cNvSpPr/>
          <p:nvPr/>
        </p:nvSpPr>
        <p:spPr>
          <a:xfrm>
            <a:off x="484157" y="555108"/>
            <a:ext cx="6096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Projet de Fin d</a:t>
            </a:r>
            <a:r>
              <a:rPr b="1" lang="en">
                <a:latin typeface="Quantico"/>
                <a:ea typeface="Quantico"/>
                <a:cs typeface="Quantico"/>
                <a:sym typeface="Quantico"/>
              </a:rPr>
              <a:t>e </a:t>
            </a:r>
            <a:r>
              <a:rPr b="1" lang="en">
                <a:latin typeface="Quantico"/>
                <a:ea typeface="Quantico"/>
                <a:cs typeface="Quantico"/>
                <a:sym typeface="Quantico"/>
              </a:rPr>
              <a:t>semestre</a:t>
            </a:r>
            <a:endParaRPr b="1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</a:br>
            <a:endParaRPr b="0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03" name="Google Shape;3003;p22"/>
          <p:cNvSpPr/>
          <p:nvPr/>
        </p:nvSpPr>
        <p:spPr>
          <a:xfrm>
            <a:off x="429400" y="868950"/>
            <a:ext cx="60960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Spécialité 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Informatique visuelle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</a:b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04" name="Google Shape;3004;p22"/>
          <p:cNvSpPr/>
          <p:nvPr/>
        </p:nvSpPr>
        <p:spPr>
          <a:xfrm>
            <a:off x="429400" y="2475625"/>
            <a:ext cx="604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Sujet </a:t>
            </a:r>
            <a: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antico"/>
                <a:ea typeface="Quantico"/>
                <a:cs typeface="Quantico"/>
                <a:sym typeface="Quantico"/>
              </a:rPr>
              <a:t>U-NET : RÉSEAUX CONVOLUTIONNELS POUR LA SEGMENTATION D'IMAGES BIOMÉDICALES</a:t>
            </a:r>
            <a:endParaRPr b="1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(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Olaf Ronneberger,Philipp Fischer,Thomas Brox  )</a:t>
            </a:r>
            <a:b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</a:br>
            <a:endParaRPr b="0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05" name="Google Shape;3005;p22"/>
          <p:cNvSpPr/>
          <p:nvPr/>
        </p:nvSpPr>
        <p:spPr>
          <a:xfrm>
            <a:off x="1924738" y="3670500"/>
            <a:ext cx="31053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Présenté par: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SEGUENI</a:t>
            </a:r>
            <a: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  <a:t> Seif-Eddine</a:t>
            </a:r>
            <a:endParaRPr b="0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MOUFFOK Tayeb Abderraouf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TOUABTI Mohamed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BENHAMOU Othmane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Quantico"/>
                <a:ea typeface="Quantico"/>
                <a:cs typeface="Quantico"/>
                <a:sym typeface="Quantico"/>
              </a:rPr>
            </a:br>
            <a:endParaRPr b="0" i="0" sz="14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06" name="Google Shape;30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821" y="1280904"/>
            <a:ext cx="1541798" cy="116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157" y="1258859"/>
            <a:ext cx="1541798" cy="11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31"/>
          <p:cNvSpPr txBox="1"/>
          <p:nvPr>
            <p:ph type="ctrTitle"/>
          </p:nvPr>
        </p:nvSpPr>
        <p:spPr>
          <a:xfrm>
            <a:off x="214875" y="3235375"/>
            <a:ext cx="5268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Travaux antérieurs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32"/>
          <p:cNvSpPr txBox="1"/>
          <p:nvPr>
            <p:ph type="title"/>
          </p:nvPr>
        </p:nvSpPr>
        <p:spPr>
          <a:xfrm>
            <a:off x="0" y="0"/>
            <a:ext cx="4319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Travaux antérieurs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27" name="Google Shape;3127;p32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8" name="Google Shape;3128;p32"/>
          <p:cNvSpPr txBox="1"/>
          <p:nvPr/>
        </p:nvSpPr>
        <p:spPr>
          <a:xfrm>
            <a:off x="2412300" y="505025"/>
            <a:ext cx="43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Ciresan and al (ISBI 2012)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29" name="Google Shape;31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163" y="1074425"/>
            <a:ext cx="6175674" cy="21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32"/>
          <p:cNvSpPr txBox="1"/>
          <p:nvPr/>
        </p:nvSpPr>
        <p:spPr>
          <a:xfrm>
            <a:off x="404725" y="3205000"/>
            <a:ext cx="725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➔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Formation d'un réseau dans une fenêtre coulissante (local régional autour de ce pixel)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✅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Ce réseau peut localiser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✅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Les données d'entraînement de patchs sont beaucoup plus importantes que le nombre d'images d'entraînement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❌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Exécution lente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❌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Il y a beaucoup de redondance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33"/>
          <p:cNvSpPr txBox="1"/>
          <p:nvPr>
            <p:ph type="title"/>
          </p:nvPr>
        </p:nvSpPr>
        <p:spPr>
          <a:xfrm>
            <a:off x="0" y="0"/>
            <a:ext cx="4319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Travaux antérieurs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36" name="Google Shape;3136;p33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7" name="Google Shape;3137;p33"/>
          <p:cNvSpPr txBox="1"/>
          <p:nvPr/>
        </p:nvSpPr>
        <p:spPr>
          <a:xfrm>
            <a:off x="2412300" y="505025"/>
            <a:ext cx="43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Ciresan and al (ISBI 2012)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38" name="Google Shape;3138;p33"/>
          <p:cNvSpPr txBox="1"/>
          <p:nvPr/>
        </p:nvSpPr>
        <p:spPr>
          <a:xfrm>
            <a:off x="1544550" y="1295075"/>
            <a:ext cx="60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ntico"/>
              <a:buChar char="➔"/>
            </a:pPr>
            <a:r>
              <a:rPr lang="en" sz="1800">
                <a:latin typeface="Quantico"/>
                <a:ea typeface="Quantico"/>
                <a:cs typeface="Quantico"/>
                <a:sym typeface="Quantico"/>
              </a:rPr>
              <a:t>Compromis entre la précision de la localisation et l'utilisation du contexte</a:t>
            </a:r>
            <a:endParaRPr sz="18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39" name="Google Shape;3139;p33"/>
          <p:cNvSpPr/>
          <p:nvPr/>
        </p:nvSpPr>
        <p:spPr>
          <a:xfrm>
            <a:off x="1544550" y="2033975"/>
            <a:ext cx="1332000" cy="81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Des p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atches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 plus grands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40" name="Google Shape;3140;p33"/>
          <p:cNvSpPr/>
          <p:nvPr/>
        </p:nvSpPr>
        <p:spPr>
          <a:xfrm>
            <a:off x="6267450" y="2080275"/>
            <a:ext cx="1332000" cy="81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Des petits patches 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41" name="Google Shape;3141;p33"/>
          <p:cNvSpPr/>
          <p:nvPr/>
        </p:nvSpPr>
        <p:spPr>
          <a:xfrm>
            <a:off x="1410750" y="3083075"/>
            <a:ext cx="1599600" cy="104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Quantico"/>
                <a:ea typeface="Quantico"/>
                <a:cs typeface="Quantico"/>
                <a:sym typeface="Quantico"/>
              </a:rPr>
              <a:t>Nécessite plus de couches de regroupement maximum</a:t>
            </a:r>
            <a:endParaRPr sz="1100"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3142" name="Google Shape;3142;p33"/>
          <p:cNvCxnSpPr>
            <a:stCxn id="3139" idx="2"/>
            <a:endCxn id="3141" idx="0"/>
          </p:cNvCxnSpPr>
          <p:nvPr/>
        </p:nvCxnSpPr>
        <p:spPr>
          <a:xfrm>
            <a:off x="2210550" y="2850875"/>
            <a:ext cx="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3" name="Google Shape;3143;p33"/>
          <p:cNvSpPr/>
          <p:nvPr/>
        </p:nvSpPr>
        <p:spPr>
          <a:xfrm>
            <a:off x="3237700" y="3083075"/>
            <a:ext cx="1662900" cy="104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réduire la précision de la localisation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3144" name="Google Shape;3144;p33"/>
          <p:cNvCxnSpPr>
            <a:stCxn id="3141" idx="6"/>
            <a:endCxn id="3143" idx="2"/>
          </p:cNvCxnSpPr>
          <p:nvPr/>
        </p:nvCxnSpPr>
        <p:spPr>
          <a:xfrm>
            <a:off x="3010350" y="3605525"/>
            <a:ext cx="2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5" name="Google Shape;3145;p33"/>
          <p:cNvSpPr/>
          <p:nvPr/>
        </p:nvSpPr>
        <p:spPr>
          <a:xfrm>
            <a:off x="6005400" y="3083075"/>
            <a:ext cx="1856100" cy="1128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Autoriser le réseau à ne voir que peu de contexte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3146" name="Google Shape;3146;p33"/>
          <p:cNvCxnSpPr>
            <a:stCxn id="3140" idx="2"/>
            <a:endCxn id="3145" idx="0"/>
          </p:cNvCxnSpPr>
          <p:nvPr/>
        </p:nvCxnSpPr>
        <p:spPr>
          <a:xfrm>
            <a:off x="6933450" y="2897175"/>
            <a:ext cx="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7" name="Google Shape;3147;p33"/>
          <p:cNvSpPr/>
          <p:nvPr/>
        </p:nvSpPr>
        <p:spPr>
          <a:xfrm>
            <a:off x="1720575" y="4495950"/>
            <a:ext cx="5122800" cy="419400"/>
          </a:xfrm>
          <a:prstGeom prst="roundRect">
            <a:avLst>
              <a:gd fmla="val 16667" name="adj"/>
            </a:avLst>
          </a:prstGeom>
          <a:solidFill>
            <a:srgbClr val="D8D8D8">
              <a:alpha val="20000"/>
            </a:srgbClr>
          </a:solidFill>
          <a:ln cap="flat" cmpd="sng" w="9525">
            <a:solidFill>
              <a:srgbClr val="F05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Nous voulons une bonne localisation et l'utilisation du contexte en même temps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34"/>
          <p:cNvSpPr txBox="1"/>
          <p:nvPr>
            <p:ph type="ctrTitle"/>
          </p:nvPr>
        </p:nvSpPr>
        <p:spPr>
          <a:xfrm>
            <a:off x="214875" y="3235375"/>
            <a:ext cx="5268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4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Architecture U-Net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35"/>
          <p:cNvSpPr txBox="1"/>
          <p:nvPr>
            <p:ph type="title"/>
          </p:nvPr>
        </p:nvSpPr>
        <p:spPr>
          <a:xfrm>
            <a:off x="0" y="0"/>
            <a:ext cx="437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Architecture 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58" name="Google Shape;3158;p35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9" name="Google Shape;31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5" y="515075"/>
            <a:ext cx="7575902" cy="43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35"/>
          <p:cNvSpPr/>
          <p:nvPr/>
        </p:nvSpPr>
        <p:spPr>
          <a:xfrm>
            <a:off x="165100" y="1037550"/>
            <a:ext cx="555900" cy="861000"/>
          </a:xfrm>
          <a:prstGeom prst="ellipse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6468025" y="1162650"/>
            <a:ext cx="1199400" cy="794700"/>
          </a:xfrm>
          <a:prstGeom prst="ellipse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559225" y="1471675"/>
            <a:ext cx="5950275" cy="2979350"/>
          </a:xfrm>
          <a:custGeom>
            <a:rect b="b" l="l" r="r" t="t"/>
            <a:pathLst>
              <a:path extrusionOk="0" h="119174" w="238011">
                <a:moveTo>
                  <a:pt x="0" y="9713"/>
                </a:moveTo>
                <a:cubicBezTo>
                  <a:pt x="3167" y="13671"/>
                  <a:pt x="2834" y="19459"/>
                  <a:pt x="3827" y="24430"/>
                </a:cubicBezTo>
                <a:cubicBezTo>
                  <a:pt x="6867" y="39645"/>
                  <a:pt x="7780" y="56062"/>
                  <a:pt x="15600" y="69463"/>
                </a:cubicBezTo>
                <a:cubicBezTo>
                  <a:pt x="31653" y="96974"/>
                  <a:pt x="65943" y="116130"/>
                  <a:pt x="97720" y="118323"/>
                </a:cubicBezTo>
                <a:cubicBezTo>
                  <a:pt x="122622" y="120041"/>
                  <a:pt x="150071" y="120142"/>
                  <a:pt x="171892" y="108021"/>
                </a:cubicBezTo>
                <a:cubicBezTo>
                  <a:pt x="182032" y="102388"/>
                  <a:pt x="192280" y="96235"/>
                  <a:pt x="200148" y="87712"/>
                </a:cubicBezTo>
                <a:cubicBezTo>
                  <a:pt x="207420" y="79834"/>
                  <a:pt x="210526" y="68943"/>
                  <a:pt x="216042" y="59750"/>
                </a:cubicBezTo>
                <a:cubicBezTo>
                  <a:pt x="226866" y="41713"/>
                  <a:pt x="243017" y="19952"/>
                  <a:pt x="236351" y="0"/>
                </a:cubicBezTo>
              </a:path>
            </a:pathLst>
          </a:custGeom>
          <a:noFill/>
          <a:ln cap="flat" cmpd="sng" w="152400">
            <a:solidFill>
              <a:srgbClr val="F6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3" name="Google Shape;3163;p35"/>
          <p:cNvSpPr/>
          <p:nvPr/>
        </p:nvSpPr>
        <p:spPr>
          <a:xfrm>
            <a:off x="868300" y="1361400"/>
            <a:ext cx="272400" cy="213300"/>
          </a:xfrm>
          <a:prstGeom prst="ellipse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6041225" y="3730700"/>
            <a:ext cx="1493700" cy="1620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976550" y="2308500"/>
            <a:ext cx="272400" cy="213300"/>
          </a:xfrm>
          <a:prstGeom prst="ellipse">
            <a:avLst/>
          </a:prstGeom>
          <a:noFill/>
          <a:ln cap="flat" cmpd="sng" w="9525">
            <a:solidFill>
              <a:srgbClr val="E44D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173725" y="4170075"/>
            <a:ext cx="1493700" cy="162000"/>
          </a:xfrm>
          <a:prstGeom prst="rect">
            <a:avLst/>
          </a:prstGeom>
          <a:noFill/>
          <a:ln cap="flat" cmpd="sng" w="9525">
            <a:solidFill>
              <a:srgbClr val="E44D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6173725" y="4381325"/>
            <a:ext cx="1493700" cy="162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5691150" y="2156000"/>
            <a:ext cx="272400" cy="415800"/>
          </a:xfrm>
          <a:prstGeom prst="ellipse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6267200" y="1361400"/>
            <a:ext cx="272400" cy="213300"/>
          </a:xfrm>
          <a:prstGeom prst="ellipse">
            <a:avLst/>
          </a:prstGeom>
          <a:noFill/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6098025" y="4592575"/>
            <a:ext cx="1493700" cy="162000"/>
          </a:xfrm>
          <a:prstGeom prst="rect">
            <a:avLst/>
          </a:prstGeom>
          <a:noFill/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36"/>
          <p:cNvSpPr txBox="1"/>
          <p:nvPr>
            <p:ph type="ctrTitle"/>
          </p:nvPr>
        </p:nvSpPr>
        <p:spPr>
          <a:xfrm>
            <a:off x="214875" y="3235375"/>
            <a:ext cx="5268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5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Entraînement U-Net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37"/>
          <p:cNvSpPr txBox="1"/>
          <p:nvPr>
            <p:ph type="title"/>
          </p:nvPr>
        </p:nvSpPr>
        <p:spPr>
          <a:xfrm>
            <a:off x="0" y="0"/>
            <a:ext cx="4572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Entraînement 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81" name="Google Shape;3181;p37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2" name="Google Shape;3182;p37"/>
          <p:cNvSpPr txBox="1"/>
          <p:nvPr/>
        </p:nvSpPr>
        <p:spPr>
          <a:xfrm>
            <a:off x="91525" y="666900"/>
            <a:ext cx="25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Quantico"/>
                <a:ea typeface="Quantico"/>
                <a:cs typeface="Quantico"/>
                <a:sym typeface="Quantico"/>
              </a:rPr>
              <a:t>Soft-max :</a:t>
            </a:r>
            <a:endParaRPr sz="22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83" name="Google Shape;3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863" y="1190100"/>
            <a:ext cx="4452275" cy="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4" name="Google Shape;3184;p37"/>
          <p:cNvSpPr txBox="1"/>
          <p:nvPr/>
        </p:nvSpPr>
        <p:spPr>
          <a:xfrm>
            <a:off x="500375" y="1773375"/>
            <a:ext cx="629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Quantico"/>
                <a:ea typeface="Quantico"/>
                <a:cs typeface="Quantico"/>
                <a:sym typeface="Quantico"/>
              </a:rPr>
              <a:t>Où : </a:t>
            </a:r>
            <a:endParaRPr>
              <a:highlight>
                <a:srgbClr val="FFFFFF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highlight>
                  <a:srgbClr val="FFFFFF"/>
                </a:highlight>
                <a:latin typeface="Quantico"/>
                <a:ea typeface="Quantico"/>
                <a:cs typeface="Quantico"/>
                <a:sym typeface="Quantico"/>
              </a:rPr>
              <a:t>K-Features Channel</a:t>
            </a:r>
            <a:endParaRPr>
              <a:highlight>
                <a:srgbClr val="FFFFFF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highlight>
                  <a:srgbClr val="FFFFFF"/>
                </a:highlight>
                <a:latin typeface="Quantico"/>
                <a:ea typeface="Quantico"/>
                <a:cs typeface="Quantico"/>
                <a:sym typeface="Quantico"/>
              </a:rPr>
              <a:t>ɑk(x) L'activation dans le canal de fonctionnalité k au pixel x</a:t>
            </a:r>
            <a:endParaRPr>
              <a:highlight>
                <a:srgbClr val="FFFFFF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85" name="Google Shape;3185;p37"/>
          <p:cNvSpPr txBox="1"/>
          <p:nvPr/>
        </p:nvSpPr>
        <p:spPr>
          <a:xfrm>
            <a:off x="91525" y="2571750"/>
            <a:ext cx="50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Quantico"/>
                <a:ea typeface="Quantico"/>
                <a:cs typeface="Quantico"/>
                <a:sym typeface="Quantico"/>
              </a:rPr>
              <a:t>Fonction de perte d'entropie croisée</a:t>
            </a:r>
            <a:r>
              <a:rPr lang="en" sz="2200">
                <a:latin typeface="Quantico"/>
                <a:ea typeface="Quantico"/>
                <a:cs typeface="Quantico"/>
                <a:sym typeface="Quantico"/>
              </a:rPr>
              <a:t>:</a:t>
            </a:r>
            <a:endParaRPr sz="22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86" name="Google Shape;3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400" y="3065325"/>
            <a:ext cx="45092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37"/>
          <p:cNvSpPr txBox="1"/>
          <p:nvPr/>
        </p:nvSpPr>
        <p:spPr>
          <a:xfrm>
            <a:off x="500375" y="3951650"/>
            <a:ext cx="62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Quantico"/>
                <a:ea typeface="Quantico"/>
                <a:cs typeface="Quantico"/>
                <a:sym typeface="Quantico"/>
              </a:rPr>
              <a:t>Où : </a:t>
            </a:r>
            <a:endParaRPr>
              <a:highlight>
                <a:srgbClr val="FFFFFF"/>
              </a:highlight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highlight>
                  <a:srgbClr val="FFFFFF"/>
                </a:highlight>
                <a:latin typeface="Quantico"/>
                <a:ea typeface="Quantico"/>
                <a:cs typeface="Quantico"/>
                <a:sym typeface="Quantico"/>
              </a:rPr>
              <a:t>w(x) Véritable étiquette par pixel</a:t>
            </a:r>
            <a:endParaRPr>
              <a:highlight>
                <a:srgbClr val="FFFFFF"/>
              </a:highlight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38"/>
          <p:cNvSpPr txBox="1"/>
          <p:nvPr>
            <p:ph type="title"/>
          </p:nvPr>
        </p:nvSpPr>
        <p:spPr>
          <a:xfrm>
            <a:off x="0" y="0"/>
            <a:ext cx="4572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Entraînement 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93" name="Google Shape;3193;p38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4" name="Google Shape;3194;p38"/>
          <p:cNvSpPr txBox="1"/>
          <p:nvPr/>
        </p:nvSpPr>
        <p:spPr>
          <a:xfrm>
            <a:off x="2661900" y="505025"/>
            <a:ext cx="382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Perte de poids par pixel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95" name="Google Shape;3195;p38"/>
          <p:cNvSpPr txBox="1"/>
          <p:nvPr/>
        </p:nvSpPr>
        <p:spPr>
          <a:xfrm>
            <a:off x="1349100" y="1074425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➔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Forcer le réseau à apprendre la petite frontière de séparation qu'ils introduisent entre les cellules qui se touchent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96" name="Google Shape;3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5" y="1717175"/>
            <a:ext cx="7412025" cy="20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39"/>
          <p:cNvSpPr txBox="1"/>
          <p:nvPr>
            <p:ph type="title"/>
          </p:nvPr>
        </p:nvSpPr>
        <p:spPr>
          <a:xfrm>
            <a:off x="0" y="0"/>
            <a:ext cx="4572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Entraînement 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202" name="Google Shape;3202;p39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3" name="Google Shape;3203;p39"/>
          <p:cNvSpPr txBox="1"/>
          <p:nvPr/>
        </p:nvSpPr>
        <p:spPr>
          <a:xfrm>
            <a:off x="1602300" y="585975"/>
            <a:ext cx="593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Quantico"/>
                <a:ea typeface="Quantico"/>
                <a:cs typeface="Quantico"/>
                <a:sym typeface="Quantico"/>
              </a:rPr>
              <a:t>Augmenter les données d'entraînement à l'aide de la déformation</a:t>
            </a:r>
            <a:endParaRPr b="1" sz="19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204" name="Google Shape;3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00" y="1355475"/>
            <a:ext cx="4019750" cy="21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39"/>
          <p:cNvSpPr txBox="1"/>
          <p:nvPr/>
        </p:nvSpPr>
        <p:spPr>
          <a:xfrm>
            <a:off x="1434875" y="3606900"/>
            <a:ext cx="593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Déformation élastique aléatoire des échantillons d'apprentissage.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Invariance de décalage et de rotation des échantillons d'apprentissage.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40"/>
          <p:cNvSpPr txBox="1"/>
          <p:nvPr>
            <p:ph type="ctrTitle"/>
          </p:nvPr>
        </p:nvSpPr>
        <p:spPr>
          <a:xfrm>
            <a:off x="214875" y="3235375"/>
            <a:ext cx="5406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6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Expérimentations du modèle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23"/>
          <p:cNvSpPr/>
          <p:nvPr/>
        </p:nvSpPr>
        <p:spPr>
          <a:xfrm rot="-5400000">
            <a:off x="4267983" y="-1899542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23"/>
          <p:cNvSpPr/>
          <p:nvPr/>
        </p:nvSpPr>
        <p:spPr>
          <a:xfrm flipH="1" rot="-5400000">
            <a:off x="7144076" y="472544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23"/>
          <p:cNvSpPr txBox="1"/>
          <p:nvPr/>
        </p:nvSpPr>
        <p:spPr>
          <a:xfrm>
            <a:off x="7270021" y="569668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endParaRPr/>
          </a:p>
        </p:txBody>
      </p:sp>
      <p:sp>
        <p:nvSpPr>
          <p:cNvPr id="3015" name="Google Shape;3015;p23"/>
          <p:cNvSpPr txBox="1"/>
          <p:nvPr/>
        </p:nvSpPr>
        <p:spPr>
          <a:xfrm>
            <a:off x="3463525" y="518775"/>
            <a:ext cx="204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Etat de l’art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16" name="Google Shape;3016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7" name="Google Shape;3017;p23"/>
          <p:cNvSpPr/>
          <p:nvPr/>
        </p:nvSpPr>
        <p:spPr>
          <a:xfrm rot="-5400000">
            <a:off x="4267983" y="-1896267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23"/>
          <p:cNvSpPr txBox="1"/>
          <p:nvPr/>
        </p:nvSpPr>
        <p:spPr>
          <a:xfrm>
            <a:off x="7270021" y="572943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1</a:t>
            </a:r>
            <a:endParaRPr/>
          </a:p>
        </p:txBody>
      </p:sp>
      <p:sp>
        <p:nvSpPr>
          <p:cNvPr id="3019" name="Google Shape;3019;p23"/>
          <p:cNvSpPr txBox="1"/>
          <p:nvPr/>
        </p:nvSpPr>
        <p:spPr>
          <a:xfrm>
            <a:off x="3445375" y="525325"/>
            <a:ext cx="266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Introduction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20" name="Google Shape;3020;p23"/>
          <p:cNvSpPr/>
          <p:nvPr/>
        </p:nvSpPr>
        <p:spPr>
          <a:xfrm flipH="1" rot="-5400000">
            <a:off x="7144076" y="1715544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23"/>
          <p:cNvSpPr/>
          <p:nvPr/>
        </p:nvSpPr>
        <p:spPr>
          <a:xfrm rot="-5400000">
            <a:off x="4267983" y="-653267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23"/>
          <p:cNvSpPr txBox="1"/>
          <p:nvPr/>
        </p:nvSpPr>
        <p:spPr>
          <a:xfrm>
            <a:off x="7270021" y="1815943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3</a:t>
            </a:r>
            <a:endParaRPr sz="1800">
              <a:solidFill>
                <a:srgbClr val="0B87A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23" name="Google Shape;3023;p23"/>
          <p:cNvSpPr txBox="1"/>
          <p:nvPr/>
        </p:nvSpPr>
        <p:spPr>
          <a:xfrm>
            <a:off x="2473325" y="2958550"/>
            <a:ext cx="204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Etat de l’art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24" name="Google Shape;3024;p23"/>
          <p:cNvSpPr/>
          <p:nvPr/>
        </p:nvSpPr>
        <p:spPr>
          <a:xfrm flipH="1" rot="-5400000">
            <a:off x="7144076" y="1094044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23"/>
          <p:cNvSpPr/>
          <p:nvPr/>
        </p:nvSpPr>
        <p:spPr>
          <a:xfrm rot="-5400000">
            <a:off x="4267983" y="-1274767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23"/>
          <p:cNvSpPr txBox="1"/>
          <p:nvPr/>
        </p:nvSpPr>
        <p:spPr>
          <a:xfrm>
            <a:off x="7270021" y="1194443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endParaRPr/>
          </a:p>
        </p:txBody>
      </p:sp>
      <p:sp>
        <p:nvSpPr>
          <p:cNvPr id="3027" name="Google Shape;3027;p23"/>
          <p:cNvSpPr txBox="1"/>
          <p:nvPr/>
        </p:nvSpPr>
        <p:spPr>
          <a:xfrm>
            <a:off x="3927325" y="1158063"/>
            <a:ext cx="111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U-Net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28" name="Google Shape;3028;p23"/>
          <p:cNvSpPr/>
          <p:nvPr/>
        </p:nvSpPr>
        <p:spPr>
          <a:xfrm flipH="1" rot="-5400000">
            <a:off x="7144076" y="2337044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23"/>
          <p:cNvSpPr/>
          <p:nvPr/>
        </p:nvSpPr>
        <p:spPr>
          <a:xfrm rot="-5400000">
            <a:off x="4267983" y="-31767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23"/>
          <p:cNvSpPr txBox="1"/>
          <p:nvPr/>
        </p:nvSpPr>
        <p:spPr>
          <a:xfrm>
            <a:off x="7270021" y="2437443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4</a:t>
            </a:r>
            <a:endParaRPr/>
          </a:p>
        </p:txBody>
      </p:sp>
      <p:sp>
        <p:nvSpPr>
          <p:cNvPr id="3031" name="Google Shape;3031;p23"/>
          <p:cNvSpPr txBox="1"/>
          <p:nvPr/>
        </p:nvSpPr>
        <p:spPr>
          <a:xfrm>
            <a:off x="2574775" y="1785200"/>
            <a:ext cx="383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Travaux antérieurs</a:t>
            </a:r>
            <a:endParaRPr b="1" i="0" sz="25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32" name="Google Shape;3032;p23"/>
          <p:cNvSpPr txBox="1"/>
          <p:nvPr/>
        </p:nvSpPr>
        <p:spPr>
          <a:xfrm>
            <a:off x="2940925" y="2380438"/>
            <a:ext cx="310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Architecture U-Net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33" name="Google Shape;3033;p23"/>
          <p:cNvSpPr/>
          <p:nvPr/>
        </p:nvSpPr>
        <p:spPr>
          <a:xfrm flipH="1" rot="-5400000">
            <a:off x="7152176" y="2939757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23"/>
          <p:cNvSpPr/>
          <p:nvPr/>
        </p:nvSpPr>
        <p:spPr>
          <a:xfrm rot="-5400000">
            <a:off x="4276083" y="570946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23"/>
          <p:cNvSpPr txBox="1"/>
          <p:nvPr/>
        </p:nvSpPr>
        <p:spPr>
          <a:xfrm>
            <a:off x="7278121" y="3040156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5</a:t>
            </a:r>
            <a:endParaRPr/>
          </a:p>
        </p:txBody>
      </p:sp>
      <p:sp>
        <p:nvSpPr>
          <p:cNvPr id="3036" name="Google Shape;3036;p23"/>
          <p:cNvSpPr txBox="1"/>
          <p:nvPr/>
        </p:nvSpPr>
        <p:spPr>
          <a:xfrm>
            <a:off x="2853025" y="3012788"/>
            <a:ext cx="32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Entraînement</a:t>
            </a: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U-Net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37" name="Google Shape;3037;p23"/>
          <p:cNvSpPr txBox="1"/>
          <p:nvPr/>
        </p:nvSpPr>
        <p:spPr>
          <a:xfrm>
            <a:off x="4126950" y="0"/>
            <a:ext cx="89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Quantico"/>
                <a:ea typeface="Quantico"/>
                <a:cs typeface="Quantico"/>
                <a:sym typeface="Quantico"/>
              </a:rPr>
              <a:t>Plan</a:t>
            </a:r>
            <a:endParaRPr sz="2500">
              <a:solidFill>
                <a:schemeClr val="dk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38" name="Google Shape;3038;p23"/>
          <p:cNvSpPr/>
          <p:nvPr/>
        </p:nvSpPr>
        <p:spPr>
          <a:xfrm flipH="1" rot="-5400000">
            <a:off x="7152176" y="3569857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23"/>
          <p:cNvSpPr/>
          <p:nvPr/>
        </p:nvSpPr>
        <p:spPr>
          <a:xfrm rot="-5400000">
            <a:off x="4276083" y="1201046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23"/>
          <p:cNvSpPr txBox="1"/>
          <p:nvPr/>
        </p:nvSpPr>
        <p:spPr>
          <a:xfrm>
            <a:off x="7278121" y="3670256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6</a:t>
            </a:r>
            <a:endParaRPr/>
          </a:p>
        </p:txBody>
      </p:sp>
      <p:sp>
        <p:nvSpPr>
          <p:cNvPr id="3041" name="Google Shape;3041;p23"/>
          <p:cNvSpPr txBox="1"/>
          <p:nvPr/>
        </p:nvSpPr>
        <p:spPr>
          <a:xfrm>
            <a:off x="2297550" y="3645138"/>
            <a:ext cx="456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Expérimentations du modèle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42" name="Google Shape;3042;p23"/>
          <p:cNvSpPr/>
          <p:nvPr/>
        </p:nvSpPr>
        <p:spPr>
          <a:xfrm flipH="1" rot="-5400000">
            <a:off x="7152176" y="4199944"/>
            <a:ext cx="576000" cy="576000"/>
          </a:xfrm>
          <a:prstGeom prst="ellipse">
            <a:avLst/>
          </a:prstGeom>
          <a:solidFill>
            <a:schemeClr val="lt1"/>
          </a:solidFill>
          <a:ln cap="flat" cmpd="sng" w="508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16B7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23"/>
          <p:cNvSpPr/>
          <p:nvPr/>
        </p:nvSpPr>
        <p:spPr>
          <a:xfrm rot="-5400000">
            <a:off x="4276083" y="1831133"/>
            <a:ext cx="432000" cy="532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0BFB7"/>
          </a:solidFill>
          <a:ln cap="flat" cmpd="sng" w="254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23"/>
          <p:cNvSpPr txBox="1"/>
          <p:nvPr/>
        </p:nvSpPr>
        <p:spPr>
          <a:xfrm>
            <a:off x="7278121" y="4300343"/>
            <a:ext cx="3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87A1"/>
                </a:solidFill>
                <a:latin typeface="Quantico"/>
                <a:ea typeface="Quantico"/>
                <a:cs typeface="Quantico"/>
                <a:sym typeface="Quantico"/>
              </a:rPr>
              <a:t>7</a:t>
            </a:r>
            <a:endParaRPr/>
          </a:p>
        </p:txBody>
      </p:sp>
      <p:sp>
        <p:nvSpPr>
          <p:cNvPr id="3045" name="Google Shape;3045;p23"/>
          <p:cNvSpPr txBox="1"/>
          <p:nvPr/>
        </p:nvSpPr>
        <p:spPr>
          <a:xfrm>
            <a:off x="3542575" y="4244700"/>
            <a:ext cx="189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Conclusion</a:t>
            </a:r>
            <a:endParaRPr b="0" i="0" sz="2000" u="none" cap="none" strike="noStrike">
              <a:solidFill>
                <a:srgbClr val="00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41"/>
          <p:cNvSpPr txBox="1"/>
          <p:nvPr>
            <p:ph type="title"/>
          </p:nvPr>
        </p:nvSpPr>
        <p:spPr>
          <a:xfrm>
            <a:off x="0" y="0"/>
            <a:ext cx="6556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Expérimentations du modèle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216" name="Google Shape;3216;p41"/>
          <p:cNvSpPr txBox="1"/>
          <p:nvPr>
            <p:ph idx="12" type="sldNum"/>
          </p:nvPr>
        </p:nvSpPr>
        <p:spPr>
          <a:xfrm>
            <a:off x="91524" y="4782950"/>
            <a:ext cx="42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7" name="Google Shape;3217;p41"/>
          <p:cNvSpPr txBox="1"/>
          <p:nvPr/>
        </p:nvSpPr>
        <p:spPr>
          <a:xfrm>
            <a:off x="1308600" y="666900"/>
            <a:ext cx="652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EM segmentation challenge (ISBI 2012)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218" name="Google Shape;3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12" y="1184800"/>
            <a:ext cx="3507375" cy="1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9" name="Google Shape;32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288" y="3054100"/>
            <a:ext cx="4731425" cy="16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42"/>
          <p:cNvSpPr txBox="1"/>
          <p:nvPr>
            <p:ph type="title"/>
          </p:nvPr>
        </p:nvSpPr>
        <p:spPr>
          <a:xfrm>
            <a:off x="0" y="0"/>
            <a:ext cx="6556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Expérimentations du modèle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225" name="Google Shape;3225;p42"/>
          <p:cNvSpPr txBox="1"/>
          <p:nvPr>
            <p:ph idx="12" type="sldNum"/>
          </p:nvPr>
        </p:nvSpPr>
        <p:spPr>
          <a:xfrm>
            <a:off x="91524" y="4782950"/>
            <a:ext cx="423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6" name="Google Shape;3226;p42"/>
          <p:cNvSpPr txBox="1"/>
          <p:nvPr/>
        </p:nvSpPr>
        <p:spPr>
          <a:xfrm>
            <a:off x="1841400" y="666900"/>
            <a:ext cx="54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ISBI Cell tracking challenge 2015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227" name="Google Shape;3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5" y="1396050"/>
            <a:ext cx="39629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8" name="Google Shape;32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575" y="1392375"/>
            <a:ext cx="3398351" cy="15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9" name="Google Shape;3229;p42"/>
          <p:cNvSpPr txBox="1"/>
          <p:nvPr/>
        </p:nvSpPr>
        <p:spPr>
          <a:xfrm>
            <a:off x="1465938" y="3061075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PhC-U373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30" name="Google Shape;3230;p42"/>
          <p:cNvSpPr txBox="1"/>
          <p:nvPr/>
        </p:nvSpPr>
        <p:spPr>
          <a:xfrm>
            <a:off x="5538500" y="3061075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DIC-Hela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231" name="Google Shape;3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588" y="3461275"/>
            <a:ext cx="3366825" cy="1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43"/>
          <p:cNvSpPr txBox="1"/>
          <p:nvPr>
            <p:ph type="ctrTitle"/>
          </p:nvPr>
        </p:nvSpPr>
        <p:spPr>
          <a:xfrm>
            <a:off x="222250" y="2933700"/>
            <a:ext cx="5268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7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Conclusion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44"/>
          <p:cNvSpPr txBox="1"/>
          <p:nvPr/>
        </p:nvSpPr>
        <p:spPr>
          <a:xfrm>
            <a:off x="0" y="0"/>
            <a:ext cx="2671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Conclusion</a:t>
            </a:r>
            <a:endParaRPr b="0" i="0" sz="3600" u="none" cap="none" strike="noStrike">
              <a:solidFill>
                <a:srgbClr val="3F7D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3" name="Google Shape;3243;p44"/>
          <p:cNvSpPr txBox="1"/>
          <p:nvPr/>
        </p:nvSpPr>
        <p:spPr>
          <a:xfrm>
            <a:off x="2747100" y="478275"/>
            <a:ext cx="364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Les avantages de U-Net :</a:t>
            </a:r>
            <a:endParaRPr b="1"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44" name="Google Shape;3244;p44"/>
          <p:cNvSpPr txBox="1"/>
          <p:nvPr/>
        </p:nvSpPr>
        <p:spPr>
          <a:xfrm>
            <a:off x="1911900" y="956575"/>
            <a:ext cx="532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ntico"/>
              <a:buChar char="●"/>
            </a:pPr>
            <a:r>
              <a:rPr lang="en">
                <a:solidFill>
                  <a:schemeClr val="dk2"/>
                </a:solidFill>
                <a:latin typeface="Quantico"/>
                <a:ea typeface="Quantico"/>
                <a:cs typeface="Quantico"/>
                <a:sym typeface="Quantico"/>
              </a:rPr>
              <a:t>flexible et peut être utilisé pour toute tâche rationnelle de masquage d'image</a:t>
            </a:r>
            <a:endParaRPr>
              <a:solidFill>
                <a:schemeClr val="dk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ntico"/>
              <a:buChar char="●"/>
            </a:pPr>
            <a:r>
              <a:rPr lang="en">
                <a:solidFill>
                  <a:schemeClr val="dk2"/>
                </a:solidFill>
                <a:latin typeface="Quantico"/>
                <a:ea typeface="Quantico"/>
                <a:cs typeface="Quantico"/>
                <a:sym typeface="Quantico"/>
              </a:rPr>
              <a:t>haute précision</a:t>
            </a:r>
            <a:endParaRPr>
              <a:solidFill>
                <a:schemeClr val="dk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ntico"/>
              <a:buChar char="●"/>
            </a:pPr>
            <a:r>
              <a:rPr lang="en">
                <a:solidFill>
                  <a:schemeClr val="dk2"/>
                </a:solidFill>
                <a:latin typeface="Quantico"/>
                <a:ea typeface="Quantico"/>
                <a:cs typeface="Quantico"/>
                <a:sym typeface="Quantico"/>
              </a:rPr>
              <a:t>Plus rapide qu'une fenêtre coulissante</a:t>
            </a:r>
            <a:endParaRPr>
              <a:solidFill>
                <a:schemeClr val="dk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ntico"/>
              <a:buChar char="●"/>
            </a:pPr>
            <a:r>
              <a:rPr lang="en">
                <a:solidFill>
                  <a:schemeClr val="dk2"/>
                </a:solidFill>
                <a:latin typeface="Quantico"/>
                <a:ea typeface="Quantico"/>
                <a:cs typeface="Quantico"/>
                <a:sym typeface="Quantico"/>
              </a:rPr>
              <a:t>Très puissant avec des données limitées</a:t>
            </a:r>
            <a:endParaRPr>
              <a:solidFill>
                <a:schemeClr val="dk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45" name="Google Shape;3245;p44"/>
          <p:cNvSpPr txBox="1"/>
          <p:nvPr/>
        </p:nvSpPr>
        <p:spPr>
          <a:xfrm>
            <a:off x="2747100" y="2616050"/>
            <a:ext cx="364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05033"/>
                </a:solidFill>
                <a:latin typeface="Quantico"/>
                <a:ea typeface="Quantico"/>
                <a:cs typeface="Quantico"/>
                <a:sym typeface="Quantico"/>
              </a:rPr>
              <a:t>Les avantages de U-Net :</a:t>
            </a:r>
            <a:endParaRPr b="1" sz="2200">
              <a:solidFill>
                <a:srgbClr val="F05033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46" name="Google Shape;3246;p44"/>
          <p:cNvSpPr txBox="1"/>
          <p:nvPr/>
        </p:nvSpPr>
        <p:spPr>
          <a:xfrm>
            <a:off x="1911900" y="3094350"/>
            <a:ext cx="532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05033"/>
              </a:buClr>
              <a:buSzPts val="1400"/>
              <a:buFont typeface="Quantico"/>
              <a:buChar char="●"/>
            </a:pPr>
            <a:r>
              <a:rPr lang="en">
                <a:solidFill>
                  <a:srgbClr val="F05033"/>
                </a:solidFill>
                <a:latin typeface="Quantico"/>
                <a:ea typeface="Quantico"/>
                <a:cs typeface="Quantico"/>
                <a:sym typeface="Quantico"/>
              </a:rPr>
              <a:t>Les images plus grandes nécessitent un GPU élevé</a:t>
            </a:r>
            <a:endParaRPr>
              <a:solidFill>
                <a:srgbClr val="F05033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05033"/>
              </a:buClr>
              <a:buSzPts val="1400"/>
              <a:buFont typeface="Quantico"/>
              <a:buChar char="●"/>
            </a:pPr>
            <a:r>
              <a:rPr lang="en">
                <a:solidFill>
                  <a:srgbClr val="F05033"/>
                </a:solidFill>
                <a:latin typeface="Quantico"/>
                <a:ea typeface="Quantico"/>
                <a:cs typeface="Quantico"/>
                <a:sym typeface="Quantico"/>
              </a:rPr>
              <a:t>haute précision</a:t>
            </a:r>
            <a:endParaRPr>
              <a:solidFill>
                <a:srgbClr val="F05033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05033"/>
              </a:buClr>
              <a:buSzPts val="1400"/>
              <a:buFont typeface="Quantico"/>
              <a:buChar char="●"/>
            </a:pPr>
            <a:r>
              <a:rPr lang="en">
                <a:solidFill>
                  <a:srgbClr val="F05033"/>
                </a:solidFill>
                <a:latin typeface="Quantico"/>
                <a:ea typeface="Quantico"/>
                <a:cs typeface="Quantico"/>
                <a:sym typeface="Quantico"/>
              </a:rPr>
              <a:t>Les modèles pré-formés ne sont pas largement disponibles</a:t>
            </a:r>
            <a:endParaRPr>
              <a:solidFill>
                <a:srgbClr val="F05033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05033"/>
              </a:buClr>
              <a:buSzPts val="1400"/>
              <a:buFont typeface="Quantico"/>
              <a:buChar char="●"/>
            </a:pPr>
            <a:r>
              <a:rPr lang="en">
                <a:solidFill>
                  <a:srgbClr val="F05033"/>
                </a:solidFill>
                <a:latin typeface="Quantico"/>
                <a:ea typeface="Quantico"/>
                <a:cs typeface="Quantico"/>
                <a:sym typeface="Quantico"/>
              </a:rPr>
              <a:t>prend beaucoup de temps pendant l’apprentissage</a:t>
            </a:r>
            <a:endParaRPr>
              <a:solidFill>
                <a:srgbClr val="F05033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>
            <a:alpha val="20000"/>
          </a:srgbClr>
        </a:solidFill>
      </p:bgPr>
    </p:bg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45"/>
          <p:cNvSpPr txBox="1"/>
          <p:nvPr>
            <p:ph idx="4294967295" type="ctrTitle"/>
          </p:nvPr>
        </p:nvSpPr>
        <p:spPr>
          <a:xfrm>
            <a:off x="91525" y="1192050"/>
            <a:ext cx="82533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4500">
                <a:solidFill>
                  <a:srgbClr val="02303A"/>
                </a:solidFill>
                <a:latin typeface="Quantico"/>
                <a:ea typeface="Quantico"/>
                <a:cs typeface="Quantico"/>
                <a:sym typeface="Quantico"/>
              </a:rPr>
              <a:t>Nous voulons terminer par vous remercier énormément pour l'ensemble du semestre</a:t>
            </a:r>
            <a:endParaRPr b="0" i="0" sz="4500" u="none" cap="none" strike="noStrike">
              <a:solidFill>
                <a:srgbClr val="02303A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252" name="Google Shape;3252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24"/>
          <p:cNvSpPr txBox="1"/>
          <p:nvPr>
            <p:ph type="ctrTitle"/>
          </p:nvPr>
        </p:nvSpPr>
        <p:spPr>
          <a:xfrm>
            <a:off x="222250" y="2933700"/>
            <a:ext cx="5268900" cy="15366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1.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Introduction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5"/>
          <p:cNvSpPr txBox="1"/>
          <p:nvPr>
            <p:ph type="title"/>
          </p:nvPr>
        </p:nvSpPr>
        <p:spPr>
          <a:xfrm>
            <a:off x="0" y="0"/>
            <a:ext cx="2936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Introduction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056" name="Google Shape;3056;p25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7" name="Google Shape;3057;p25"/>
          <p:cNvSpPr txBox="1"/>
          <p:nvPr/>
        </p:nvSpPr>
        <p:spPr>
          <a:xfrm>
            <a:off x="640275" y="497650"/>
            <a:ext cx="67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Quantico"/>
                <a:ea typeface="Quantico"/>
                <a:cs typeface="Quantico"/>
                <a:sym typeface="Quantico"/>
              </a:rPr>
              <a:t>Réseau de neurones convolutifs (CNN)</a:t>
            </a:r>
            <a:endParaRPr b="1" sz="28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58" name="Google Shape;30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75" y="1158875"/>
            <a:ext cx="7270199" cy="22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25"/>
          <p:cNvSpPr txBox="1"/>
          <p:nvPr/>
        </p:nvSpPr>
        <p:spPr>
          <a:xfrm>
            <a:off x="404775" y="3760150"/>
            <a:ext cx="727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le réseau de neurones convolutifs fait l'hypothèse de localité et est donc plus puissant.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Le nombre réduit de connexions et de poids rend les couches 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convolutifs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 vraiment bon marché en termes de mémoire et de puissance informatique nécessaire.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26"/>
          <p:cNvSpPr txBox="1"/>
          <p:nvPr>
            <p:ph type="title"/>
          </p:nvPr>
        </p:nvSpPr>
        <p:spPr>
          <a:xfrm>
            <a:off x="0" y="0"/>
            <a:ext cx="2950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Introduction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065" name="Google Shape;3065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6" name="Google Shape;3066;p26"/>
          <p:cNvSpPr txBox="1"/>
          <p:nvPr/>
        </p:nvSpPr>
        <p:spPr>
          <a:xfrm>
            <a:off x="91525" y="731150"/>
            <a:ext cx="72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➔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L'utilisation des réseaux convolutifs est sur des tâches de classification où la sortie de l'image typique est </a:t>
            </a:r>
            <a:r>
              <a:rPr lang="en" u="sng">
                <a:latin typeface="Quantico"/>
                <a:ea typeface="Quantico"/>
                <a:cs typeface="Quantico"/>
                <a:sym typeface="Quantico"/>
              </a:rPr>
              <a:t>une étiquette de classe unique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67" name="Google Shape;30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00" y="1346750"/>
            <a:ext cx="6721501" cy="21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26"/>
          <p:cNvSpPr txBox="1"/>
          <p:nvPr/>
        </p:nvSpPr>
        <p:spPr>
          <a:xfrm>
            <a:off x="0" y="3519550"/>
            <a:ext cx="72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➔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Dans de nombreuses tâches visuelles, en particulier dans le traitement d'images biomédicales, la sortie souhaitée doit inclure </a:t>
            </a:r>
            <a:r>
              <a:rPr lang="en" u="sng">
                <a:latin typeface="Quantico"/>
                <a:ea typeface="Quantico"/>
                <a:cs typeface="Quantico"/>
                <a:sym typeface="Quantico"/>
              </a:rPr>
              <a:t>la localisation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69" name="Google Shape;3069;p26"/>
          <p:cNvSpPr/>
          <p:nvPr/>
        </p:nvSpPr>
        <p:spPr>
          <a:xfrm>
            <a:off x="726550" y="4209000"/>
            <a:ext cx="6445800" cy="647700"/>
          </a:xfrm>
          <a:prstGeom prst="roundRect">
            <a:avLst>
              <a:gd fmla="val 16667" name="adj"/>
            </a:avLst>
          </a:prstGeom>
          <a:solidFill>
            <a:srgbClr val="DAA00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antico"/>
                <a:ea typeface="Quantico"/>
                <a:cs typeface="Quantico"/>
                <a:sym typeface="Quantico"/>
              </a:rPr>
              <a:t>U</a:t>
            </a:r>
            <a:r>
              <a:rPr lang="en" sz="1600">
                <a:latin typeface="Quantico"/>
                <a:ea typeface="Quantico"/>
                <a:cs typeface="Quantico"/>
                <a:sym typeface="Quantico"/>
              </a:rPr>
              <a:t>ne étiquette de classe est censée être attribuée à chaque pixel</a:t>
            </a:r>
            <a:endParaRPr sz="1600"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27"/>
          <p:cNvSpPr txBox="1"/>
          <p:nvPr>
            <p:ph type="title"/>
          </p:nvPr>
        </p:nvSpPr>
        <p:spPr>
          <a:xfrm>
            <a:off x="0" y="0"/>
            <a:ext cx="2936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Introduction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075" name="Google Shape;3075;p27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6" name="Google Shape;3076;p27"/>
          <p:cNvSpPr txBox="1"/>
          <p:nvPr/>
        </p:nvSpPr>
        <p:spPr>
          <a:xfrm>
            <a:off x="463725" y="505025"/>
            <a:ext cx="71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Quantico"/>
                <a:ea typeface="Quantico"/>
                <a:cs typeface="Quantico"/>
                <a:sym typeface="Quantico"/>
              </a:rPr>
              <a:t>Segmentation sémantique pixel par pixel</a:t>
            </a:r>
            <a:endParaRPr b="1" sz="28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77" name="Google Shape;30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25" y="1120625"/>
            <a:ext cx="7152301" cy="2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27"/>
          <p:cNvSpPr txBox="1"/>
          <p:nvPr/>
        </p:nvSpPr>
        <p:spPr>
          <a:xfrm>
            <a:off x="1964775" y="3995600"/>
            <a:ext cx="338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❖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Étiqueter chaque pixel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❖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Ne pas différencier les instances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❖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Problème classique de la VO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28"/>
          <p:cNvSpPr txBox="1"/>
          <p:nvPr>
            <p:ph type="ctrTitle"/>
          </p:nvPr>
        </p:nvSpPr>
        <p:spPr>
          <a:xfrm>
            <a:off x="222250" y="2933700"/>
            <a:ext cx="5268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2</a:t>
            </a:r>
            <a:r>
              <a:rPr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80BFB7"/>
                </a:solidFill>
                <a:latin typeface="Quantico"/>
                <a:ea typeface="Quantico"/>
                <a:cs typeface="Quantico"/>
                <a:sym typeface="Quantico"/>
              </a:rPr>
              <a:t>U-Net</a:t>
            </a:r>
            <a:endParaRPr b="1">
              <a:solidFill>
                <a:srgbClr val="80BFB7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29"/>
          <p:cNvSpPr txBox="1"/>
          <p:nvPr>
            <p:ph type="title"/>
          </p:nvPr>
        </p:nvSpPr>
        <p:spPr>
          <a:xfrm>
            <a:off x="0" y="0"/>
            <a:ext cx="1567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089" name="Google Shape;3089;p29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29"/>
          <p:cNvSpPr txBox="1"/>
          <p:nvPr/>
        </p:nvSpPr>
        <p:spPr>
          <a:xfrm>
            <a:off x="195075" y="497650"/>
            <a:ext cx="768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ntico"/>
                <a:ea typeface="Quantico"/>
                <a:cs typeface="Quantico"/>
                <a:sym typeface="Quantico"/>
              </a:rPr>
              <a:t>Segmentation d'images biomédicales avec U-Net</a:t>
            </a:r>
            <a:endParaRPr b="1" sz="25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91" name="Google Shape;3091;p29"/>
          <p:cNvSpPr txBox="1"/>
          <p:nvPr/>
        </p:nvSpPr>
        <p:spPr>
          <a:xfrm>
            <a:off x="404775" y="986050"/>
            <a:ext cx="727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des milliers d'images 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d'entraînement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 sont généralement hors de portée dans le cadre d'une tâche biomédicale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.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Le résultat souhaité doit inclure la localisation.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92" name="Google Shape;30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75" y="2066313"/>
            <a:ext cx="1657751" cy="12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226" y="2066325"/>
            <a:ext cx="1657751" cy="1243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4" name="Google Shape;3094;p29"/>
          <p:cNvSpPr/>
          <p:nvPr/>
        </p:nvSpPr>
        <p:spPr>
          <a:xfrm>
            <a:off x="2196525" y="2403275"/>
            <a:ext cx="3686700" cy="5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29"/>
          <p:cNvSpPr/>
          <p:nvPr/>
        </p:nvSpPr>
        <p:spPr>
          <a:xfrm>
            <a:off x="3399763" y="1833875"/>
            <a:ext cx="1280225" cy="569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antico"/>
                <a:ea typeface="Quantico"/>
                <a:cs typeface="Quantico"/>
                <a:sym typeface="Quantico"/>
              </a:rPr>
              <a:t>U-Net</a:t>
            </a:r>
            <a:endParaRPr sz="30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96" name="Google Shape;3096;p29"/>
          <p:cNvSpPr txBox="1"/>
          <p:nvPr/>
        </p:nvSpPr>
        <p:spPr>
          <a:xfrm>
            <a:off x="781250" y="3309625"/>
            <a:ext cx="9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AB9B"/>
                </a:solidFill>
                <a:latin typeface="Quantico"/>
                <a:ea typeface="Quantico"/>
                <a:cs typeface="Quantico"/>
                <a:sym typeface="Quantico"/>
              </a:rPr>
              <a:t>Image d'entrée</a:t>
            </a:r>
            <a:endParaRPr sz="1200">
              <a:solidFill>
                <a:srgbClr val="99AB9B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97" name="Google Shape;3097;p29"/>
          <p:cNvSpPr txBox="1"/>
          <p:nvPr/>
        </p:nvSpPr>
        <p:spPr>
          <a:xfrm>
            <a:off x="6017200" y="3309625"/>
            <a:ext cx="16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antico"/>
                <a:ea typeface="Quantico"/>
                <a:cs typeface="Quantico"/>
                <a:sym typeface="Quantico"/>
              </a:rPr>
              <a:t>Carte de segmentation de sortie</a:t>
            </a:r>
            <a:endParaRPr sz="1200"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98" name="Google Shape;3098;p29"/>
          <p:cNvSpPr txBox="1"/>
          <p:nvPr/>
        </p:nvSpPr>
        <p:spPr>
          <a:xfrm>
            <a:off x="404788" y="4096500"/>
            <a:ext cx="72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99" name="Google Shape;3099;p29"/>
          <p:cNvSpPr txBox="1"/>
          <p:nvPr/>
        </p:nvSpPr>
        <p:spPr>
          <a:xfrm>
            <a:off x="2424675" y="3606900"/>
            <a:ext cx="399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U-net apprend la 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segmentation de bout en bout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 </a:t>
            </a:r>
            <a:r>
              <a:rPr lang="en">
                <a:latin typeface="Quantico"/>
                <a:ea typeface="Quantico"/>
                <a:cs typeface="Quantico"/>
                <a:sym typeface="Quantico"/>
              </a:rPr>
              <a:t>(end-to-end)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Toucher des objets de la même classe.</a:t>
            </a:r>
            <a:endParaRPr>
              <a:latin typeface="Quantico"/>
              <a:ea typeface="Quantico"/>
              <a:cs typeface="Quantico"/>
              <a:sym typeface="Quantic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antico"/>
              <a:buChar char="●"/>
            </a:pPr>
            <a:r>
              <a:rPr lang="en">
                <a:latin typeface="Quantico"/>
                <a:ea typeface="Quantico"/>
                <a:cs typeface="Quantico"/>
                <a:sym typeface="Quantico"/>
              </a:rPr>
              <a:t>Efficace avec très peu d'images annotées</a:t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30"/>
          <p:cNvSpPr txBox="1"/>
          <p:nvPr>
            <p:ph type="title"/>
          </p:nvPr>
        </p:nvSpPr>
        <p:spPr>
          <a:xfrm>
            <a:off x="0" y="0"/>
            <a:ext cx="2936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rgbClr val="3F7D8A"/>
                </a:solidFill>
                <a:latin typeface="Quantico"/>
                <a:ea typeface="Quantico"/>
                <a:cs typeface="Quantico"/>
                <a:sym typeface="Quantico"/>
              </a:rPr>
              <a:t>U-Net</a:t>
            </a:r>
            <a:endParaRPr>
              <a:solidFill>
                <a:srgbClr val="3F7D8A"/>
              </a:solidFill>
            </a:endParaRPr>
          </a:p>
        </p:txBody>
      </p:sp>
      <p:sp>
        <p:nvSpPr>
          <p:cNvPr id="3105" name="Google Shape;3105;p30"/>
          <p:cNvSpPr txBox="1"/>
          <p:nvPr>
            <p:ph idx="12" type="sldNum"/>
          </p:nvPr>
        </p:nvSpPr>
        <p:spPr>
          <a:xfrm>
            <a:off x="91527" y="4782950"/>
            <a:ext cx="313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6" name="Google Shape;3106;p30"/>
          <p:cNvSpPr txBox="1"/>
          <p:nvPr/>
        </p:nvSpPr>
        <p:spPr>
          <a:xfrm>
            <a:off x="2380575" y="449275"/>
            <a:ext cx="33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Quantico"/>
                <a:ea typeface="Quantico"/>
                <a:cs typeface="Quantico"/>
                <a:sym typeface="Quantico"/>
              </a:rPr>
              <a:t>Les défis du U-net</a:t>
            </a:r>
            <a:endParaRPr b="1" sz="2800"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07" name="Google Shape;31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90" y="1064875"/>
            <a:ext cx="3732571" cy="37180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8" name="Google Shape;3108;p30"/>
          <p:cNvSpPr/>
          <p:nvPr/>
        </p:nvSpPr>
        <p:spPr>
          <a:xfrm>
            <a:off x="3171450" y="2568075"/>
            <a:ext cx="448800" cy="360600"/>
          </a:xfrm>
          <a:prstGeom prst="ellipse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30"/>
          <p:cNvSpPr/>
          <p:nvPr/>
        </p:nvSpPr>
        <p:spPr>
          <a:xfrm>
            <a:off x="3841075" y="3826350"/>
            <a:ext cx="861000" cy="780000"/>
          </a:xfrm>
          <a:prstGeom prst="ellipse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30"/>
          <p:cNvSpPr/>
          <p:nvPr/>
        </p:nvSpPr>
        <p:spPr>
          <a:xfrm>
            <a:off x="5109825" y="2048750"/>
            <a:ext cx="552600" cy="615600"/>
          </a:xfrm>
          <a:prstGeom prst="ellipse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1" name="Google Shape;3111;p30"/>
          <p:cNvCxnSpPr>
            <a:endCxn id="3108" idx="2"/>
          </p:cNvCxnSpPr>
          <p:nvPr/>
        </p:nvCxnSpPr>
        <p:spPr>
          <a:xfrm flipH="1" rot="10800000">
            <a:off x="1648350" y="2748375"/>
            <a:ext cx="1523100" cy="548100"/>
          </a:xfrm>
          <a:prstGeom prst="straightConnector1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2" name="Google Shape;3112;p30"/>
          <p:cNvCxnSpPr>
            <a:endCxn id="3109" idx="6"/>
          </p:cNvCxnSpPr>
          <p:nvPr/>
        </p:nvCxnSpPr>
        <p:spPr>
          <a:xfrm rot="10800000">
            <a:off x="4702075" y="4216350"/>
            <a:ext cx="1486200" cy="44100"/>
          </a:xfrm>
          <a:prstGeom prst="straightConnector1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3" name="Google Shape;3113;p30"/>
          <p:cNvCxnSpPr>
            <a:endCxn id="3110" idx="7"/>
          </p:cNvCxnSpPr>
          <p:nvPr/>
        </p:nvCxnSpPr>
        <p:spPr>
          <a:xfrm flipH="1">
            <a:off x="5581499" y="1596803"/>
            <a:ext cx="739500" cy="542100"/>
          </a:xfrm>
          <a:prstGeom prst="straightConnector1">
            <a:avLst/>
          </a:prstGeom>
          <a:noFill/>
          <a:ln cap="flat" cmpd="sng" w="9525">
            <a:solidFill>
              <a:srgbClr val="F6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4" name="Google Shape;3114;p30"/>
          <p:cNvSpPr txBox="1"/>
          <p:nvPr/>
        </p:nvSpPr>
        <p:spPr>
          <a:xfrm>
            <a:off x="331050" y="2928675"/>
            <a:ext cx="131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0000"/>
                </a:solidFill>
                <a:latin typeface="Quantico"/>
                <a:ea typeface="Quantico"/>
                <a:cs typeface="Quantico"/>
                <a:sym typeface="Quantico"/>
              </a:rPr>
              <a:t>Structures à très faible contraste</a:t>
            </a:r>
            <a:endParaRPr>
              <a:solidFill>
                <a:srgbClr val="F6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15" name="Google Shape;3115;p30"/>
          <p:cNvSpPr txBox="1"/>
          <p:nvPr/>
        </p:nvSpPr>
        <p:spPr>
          <a:xfrm>
            <a:off x="6355425" y="1307600"/>
            <a:ext cx="131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0000"/>
                </a:solidFill>
                <a:latin typeface="Quantico"/>
                <a:ea typeface="Quantico"/>
                <a:cs typeface="Quantico"/>
                <a:sym typeface="Quantico"/>
              </a:rPr>
              <a:t>Autres compartiments cellulaires</a:t>
            </a:r>
            <a:endParaRPr>
              <a:solidFill>
                <a:srgbClr val="F60000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116" name="Google Shape;3116;p30"/>
          <p:cNvSpPr txBox="1"/>
          <p:nvPr/>
        </p:nvSpPr>
        <p:spPr>
          <a:xfrm>
            <a:off x="6436575" y="3908550"/>
            <a:ext cx="11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0000"/>
                </a:solidFill>
                <a:latin typeface="Quantico"/>
                <a:ea typeface="Quantico"/>
                <a:cs typeface="Quantico"/>
                <a:sym typeface="Quantico"/>
              </a:rPr>
              <a:t>Membranes floues</a:t>
            </a:r>
            <a:endParaRPr>
              <a:solidFill>
                <a:srgbClr val="F60000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